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FC66A-54E6-4527-ABBD-035AEDAC97DD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16987004-1A92-47C2-A72E-997C1D196CF6}">
      <dgm:prSet phldrT="[Tekst]" custT="1"/>
      <dgm:spPr/>
      <dgm:t>
        <a:bodyPr/>
        <a:lstStyle/>
        <a:p>
          <a:r>
            <a:rPr lang="pl-PL" sz="4400" dirty="0" smtClean="0"/>
            <a:t>wektorowa</a:t>
          </a:r>
          <a:endParaRPr lang="pl-PL" sz="4400" dirty="0"/>
        </a:p>
      </dgm:t>
    </dgm:pt>
    <dgm:pt modelId="{1139F9F4-C145-4122-946C-09034F25A649}" type="parTrans" cxnId="{69FC978E-211F-4594-80EB-CB8EAAF40880}">
      <dgm:prSet/>
      <dgm:spPr/>
    </dgm:pt>
    <dgm:pt modelId="{A29D3CA4-C77B-40F5-B02C-C413A6B682D2}" type="sibTrans" cxnId="{69FC978E-211F-4594-80EB-CB8EAAF40880}">
      <dgm:prSet/>
      <dgm:spPr/>
    </dgm:pt>
    <dgm:pt modelId="{C3AD6FCC-2E61-4C56-9784-2C169D5C4812}">
      <dgm:prSet phldrT="[Tekst]" custT="1"/>
      <dgm:spPr/>
      <dgm:t>
        <a:bodyPr/>
        <a:lstStyle/>
        <a:p>
          <a:r>
            <a:rPr lang="pl-PL" sz="4400" dirty="0" smtClean="0"/>
            <a:t>Rastrowa</a:t>
          </a:r>
          <a:endParaRPr lang="pl-PL" sz="4400" dirty="0"/>
        </a:p>
      </dgm:t>
    </dgm:pt>
    <dgm:pt modelId="{7C643E28-0DC3-410C-AC65-B19FFF50DF42}" type="parTrans" cxnId="{8EF02428-6CA6-4EFA-9DF0-3EECF6E1D83B}">
      <dgm:prSet/>
      <dgm:spPr/>
    </dgm:pt>
    <dgm:pt modelId="{E3973857-DE72-427F-B2FA-5F89C0F8DEB0}" type="sibTrans" cxnId="{8EF02428-6CA6-4EFA-9DF0-3EECF6E1D83B}">
      <dgm:prSet/>
      <dgm:spPr/>
    </dgm:pt>
    <dgm:pt modelId="{3925F089-4AD7-4C27-A7C8-1DAE7E77D9CD}" type="pres">
      <dgm:prSet presAssocID="{A79FC66A-54E6-4527-ABBD-035AEDAC97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256D39D-59AB-4881-8B56-7A57BBDCAD1B}" type="pres">
      <dgm:prSet presAssocID="{C3AD6FCC-2E61-4C56-9784-2C169D5C4812}" presName="comp" presStyleCnt="0"/>
      <dgm:spPr/>
    </dgm:pt>
    <dgm:pt modelId="{88F638A5-E224-4C18-B2F7-71E86851C683}" type="pres">
      <dgm:prSet presAssocID="{C3AD6FCC-2E61-4C56-9784-2C169D5C4812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A75E3A-07D0-448A-8C51-F44B9BBA3964}" type="pres">
      <dgm:prSet presAssocID="{C3AD6FCC-2E61-4C56-9784-2C169D5C4812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pl-PL"/>
        </a:p>
      </dgm:t>
    </dgm:pt>
    <dgm:pt modelId="{E6151FFA-4283-42FF-88AA-15AB52EC8E87}" type="pres">
      <dgm:prSet presAssocID="{E3973857-DE72-427F-B2FA-5F89C0F8DEB0}" presName="sibTrans" presStyleCnt="0"/>
      <dgm:spPr/>
    </dgm:pt>
    <dgm:pt modelId="{D3594709-66E6-4E9D-BCAE-803A8F0D5C8A}" type="pres">
      <dgm:prSet presAssocID="{16987004-1A92-47C2-A72E-997C1D196CF6}" presName="comp" presStyleCnt="0"/>
      <dgm:spPr/>
    </dgm:pt>
    <dgm:pt modelId="{9CC00270-6F15-4D7E-9D23-88B21867D3DD}" type="pres">
      <dgm:prSet presAssocID="{16987004-1A92-47C2-A72E-997C1D196CF6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51C948-35D0-41FF-A1CF-E0098497619A}" type="pres">
      <dgm:prSet presAssocID="{16987004-1A92-47C2-A72E-997C1D196CF6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</dgm:ptLst>
  <dgm:cxnLst>
    <dgm:cxn modelId="{8EF02428-6CA6-4EFA-9DF0-3EECF6E1D83B}" srcId="{A79FC66A-54E6-4527-ABBD-035AEDAC97DD}" destId="{C3AD6FCC-2E61-4C56-9784-2C169D5C4812}" srcOrd="0" destOrd="0" parTransId="{7C643E28-0DC3-410C-AC65-B19FFF50DF42}" sibTransId="{E3973857-DE72-427F-B2FA-5F89C0F8DEB0}"/>
    <dgm:cxn modelId="{69FC978E-211F-4594-80EB-CB8EAAF40880}" srcId="{A79FC66A-54E6-4527-ABBD-035AEDAC97DD}" destId="{16987004-1A92-47C2-A72E-997C1D196CF6}" srcOrd="1" destOrd="0" parTransId="{1139F9F4-C145-4122-946C-09034F25A649}" sibTransId="{A29D3CA4-C77B-40F5-B02C-C413A6B682D2}"/>
    <dgm:cxn modelId="{4F5230AE-9B52-488B-812C-ACEED9D15C85}" type="presOf" srcId="{C3AD6FCC-2E61-4C56-9784-2C169D5C4812}" destId="{88F638A5-E224-4C18-B2F7-71E86851C683}" srcOrd="0" destOrd="0" presId="urn:microsoft.com/office/officeart/2008/layout/AlternatingPictureBlocks"/>
    <dgm:cxn modelId="{F24CC442-B090-4D07-AA54-EBAE097B68D9}" type="presOf" srcId="{A79FC66A-54E6-4527-ABBD-035AEDAC97DD}" destId="{3925F089-4AD7-4C27-A7C8-1DAE7E77D9CD}" srcOrd="0" destOrd="0" presId="urn:microsoft.com/office/officeart/2008/layout/AlternatingPictureBlocks"/>
    <dgm:cxn modelId="{3F13884B-5B03-47B7-8056-16B8318046F1}" type="presOf" srcId="{16987004-1A92-47C2-A72E-997C1D196CF6}" destId="{9CC00270-6F15-4D7E-9D23-88B21867D3DD}" srcOrd="0" destOrd="0" presId="urn:microsoft.com/office/officeart/2008/layout/AlternatingPictureBlocks"/>
    <dgm:cxn modelId="{F208E6D6-2AE9-4C6A-85EC-189B991310D8}" type="presParOf" srcId="{3925F089-4AD7-4C27-A7C8-1DAE7E77D9CD}" destId="{A256D39D-59AB-4881-8B56-7A57BBDCAD1B}" srcOrd="0" destOrd="0" presId="urn:microsoft.com/office/officeart/2008/layout/AlternatingPictureBlocks"/>
    <dgm:cxn modelId="{C4797FF5-6FEF-4A10-BF75-A229B7158468}" type="presParOf" srcId="{A256D39D-59AB-4881-8B56-7A57BBDCAD1B}" destId="{88F638A5-E224-4C18-B2F7-71E86851C683}" srcOrd="0" destOrd="0" presId="urn:microsoft.com/office/officeart/2008/layout/AlternatingPictureBlocks"/>
    <dgm:cxn modelId="{D119C4DF-8DFC-4BCF-BB9C-E09395ECB032}" type="presParOf" srcId="{A256D39D-59AB-4881-8B56-7A57BBDCAD1B}" destId="{67A75E3A-07D0-448A-8C51-F44B9BBA3964}" srcOrd="1" destOrd="0" presId="urn:microsoft.com/office/officeart/2008/layout/AlternatingPictureBlocks"/>
    <dgm:cxn modelId="{D3846122-583F-42D0-9522-483FCDCE7BEF}" type="presParOf" srcId="{3925F089-4AD7-4C27-A7C8-1DAE7E77D9CD}" destId="{E6151FFA-4283-42FF-88AA-15AB52EC8E87}" srcOrd="1" destOrd="0" presId="urn:microsoft.com/office/officeart/2008/layout/AlternatingPictureBlocks"/>
    <dgm:cxn modelId="{7D89E12D-9542-442E-B0D4-4931E0D4C172}" type="presParOf" srcId="{3925F089-4AD7-4C27-A7C8-1DAE7E77D9CD}" destId="{D3594709-66E6-4E9D-BCAE-803A8F0D5C8A}" srcOrd="2" destOrd="0" presId="urn:microsoft.com/office/officeart/2008/layout/AlternatingPictureBlocks"/>
    <dgm:cxn modelId="{419ADB21-24D3-4BA8-9CCA-D64987F97A3D}" type="presParOf" srcId="{D3594709-66E6-4E9D-BCAE-803A8F0D5C8A}" destId="{9CC00270-6F15-4D7E-9D23-88B21867D3DD}" srcOrd="0" destOrd="0" presId="urn:microsoft.com/office/officeart/2008/layout/AlternatingPictureBlocks"/>
    <dgm:cxn modelId="{E0099EE4-CE20-44B6-94CD-E82F9F33DE95}" type="presParOf" srcId="{D3594709-66E6-4E9D-BCAE-803A8F0D5C8A}" destId="{9251C948-35D0-41FF-A1CF-E0098497619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638A5-E224-4C18-B2F7-71E86851C683}">
      <dsp:nvSpPr>
        <dsp:cNvPr id="0" name=""/>
        <dsp:cNvSpPr/>
      </dsp:nvSpPr>
      <dsp:spPr>
        <a:xfrm>
          <a:off x="2942564" y="1047"/>
          <a:ext cx="461998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Rastrowa</a:t>
          </a:r>
          <a:endParaRPr lang="pl-PL" sz="4400" kern="1200" dirty="0"/>
        </a:p>
      </dsp:txBody>
      <dsp:txXfrm>
        <a:off x="2942564" y="1047"/>
        <a:ext cx="4619988" cy="2089546"/>
      </dsp:txXfrm>
    </dsp:sp>
    <dsp:sp modelId="{67A75E3A-07D0-448A-8C51-F44B9BBA3964}">
      <dsp:nvSpPr>
        <dsp:cNvPr id="0" name=""/>
        <dsp:cNvSpPr/>
      </dsp:nvSpPr>
      <dsp:spPr>
        <a:xfrm>
          <a:off x="667047" y="1047"/>
          <a:ext cx="2068651" cy="2089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9CC00270-6F15-4D7E-9D23-88B21867D3DD}">
      <dsp:nvSpPr>
        <dsp:cNvPr id="0" name=""/>
        <dsp:cNvSpPr/>
      </dsp:nvSpPr>
      <dsp:spPr>
        <a:xfrm>
          <a:off x="667047" y="2435369"/>
          <a:ext cx="461998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wektorowa</a:t>
          </a:r>
          <a:endParaRPr lang="pl-PL" sz="4400" kern="1200" dirty="0"/>
        </a:p>
      </dsp:txBody>
      <dsp:txXfrm>
        <a:off x="667047" y="2435369"/>
        <a:ext cx="4619988" cy="2089546"/>
      </dsp:txXfrm>
    </dsp:sp>
    <dsp:sp modelId="{9251C948-35D0-41FF-A1CF-E0098497619A}">
      <dsp:nvSpPr>
        <dsp:cNvPr id="0" name=""/>
        <dsp:cNvSpPr/>
      </dsp:nvSpPr>
      <dsp:spPr>
        <a:xfrm>
          <a:off x="5493900" y="2435369"/>
          <a:ext cx="2068651" cy="20895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D2343-0280-428E-94A8-59C1AB74615D}" type="datetimeFigureOut">
              <a:rPr lang="pl-PL" smtClean="0"/>
              <a:t>2016-04-27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683EA-1C2B-43EB-8B67-E4747DF03F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99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83EA-1C2B-43EB-8B67-E4747DF03FF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28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96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281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907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708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33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70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83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377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195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3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4/27/2016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3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retusz/r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retusz/r2.jpg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otomonta&#380;/fm4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fotomonta&#380;/fm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otomonta&#380;/fm3.jpg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jpg"/><Relationship Id="rId10" Type="http://schemas.openxmlformats.org/officeDocument/2006/relationships/hyperlink" Target="fotomonta&#380;/fm5.jpg" TargetMode="External"/><Relationship Id="rId4" Type="http://schemas.openxmlformats.org/officeDocument/2006/relationships/hyperlink" Target="fotomonta&#380;/fm2.jpg" TargetMode="External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hyperlink" Target="kola&#380;/k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kola&#380;/k4.jpg" TargetMode="External"/><Relationship Id="rId5" Type="http://schemas.openxmlformats.org/officeDocument/2006/relationships/image" Target="../media/image15.jpg"/><Relationship Id="rId4" Type="http://schemas.openxmlformats.org/officeDocument/2006/relationships/hyperlink" Target="kola&#380;/k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occer-ball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kasztany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imgres?imgurl=http://oi48.tinypic.com/50ll5f.jpg&amp;imgrefurl=http://pytamy.wp.pl/title,jak-w-gimpie-2-zrobic-znak-wodny-ze-zdjecia,pytanie.html&amp;docid=egxUCY8bxFRkSM&amp;tbnid=pQqFkpR6O2iOiM:&amp;w=459&amp;h=470&amp;safe=strict&amp;ved=0ahUKEwj1x4e-yqrMAhXF_iwKHXu_C-QQMwglKAkwCQ&amp;iact=mrc&amp;uact=8&amp;biw=1600&amp;bih=74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kompresja%20stratn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obrazki%20wektorowe/1pi&#322;ka3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uw.png" TargetMode="External"/><Relationship Id="rId4" Type="http://schemas.openxmlformats.org/officeDocument/2006/relationships/hyperlink" Target="Napis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kasztany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ostro&#347;&#263;-jasno&#347;&#263;-kontrast-nasycenie/1g&#322;&#281;bia%20ostro&#347;ci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pl-PL" dirty="0" smtClean="0"/>
              <a:t>Grafika komputerowa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91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Grafika komputerowa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67544" y="5445224"/>
            <a:ext cx="275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Retusz</a:t>
            </a:r>
            <a:endParaRPr lang="pl-PL" dirty="0"/>
          </a:p>
        </p:txBody>
      </p:sp>
      <p:pic>
        <p:nvPicPr>
          <p:cNvPr id="5" name="Obraz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868822" cy="3543478"/>
          </a:xfrm>
          <a:prstGeom prst="rect">
            <a:avLst/>
          </a:prstGeom>
        </p:spPr>
      </p:pic>
      <p:pic>
        <p:nvPicPr>
          <p:cNvPr id="6" name="Obraz 5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05064"/>
            <a:ext cx="5048720" cy="24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Grafika komputerowa</a:t>
            </a:r>
            <a:endParaRPr lang="pl-PL" dirty="0"/>
          </a:p>
        </p:txBody>
      </p:sp>
      <p:pic>
        <p:nvPicPr>
          <p:cNvPr id="9" name="Symbol zastępczy zawartości 8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75498"/>
            <a:ext cx="1872207" cy="2431195"/>
          </a:xfrm>
        </p:spPr>
      </p:pic>
      <p:pic>
        <p:nvPicPr>
          <p:cNvPr id="10" name="Obraz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58730"/>
            <a:ext cx="1793407" cy="2376264"/>
          </a:xfrm>
          <a:prstGeom prst="rect">
            <a:avLst/>
          </a:prstGeom>
        </p:spPr>
      </p:pic>
      <p:pic>
        <p:nvPicPr>
          <p:cNvPr id="11" name="Obraz 10">
            <a:hlinkClick r:id="rId6" action="ppaction://hlinkfil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3805" r="6983" b="13683"/>
          <a:stretch/>
        </p:blipFill>
        <p:spPr>
          <a:xfrm>
            <a:off x="755576" y="4172479"/>
            <a:ext cx="2331125" cy="1860470"/>
          </a:xfrm>
          <a:prstGeom prst="rect">
            <a:avLst/>
          </a:prstGeom>
        </p:spPr>
      </p:pic>
      <p:pic>
        <p:nvPicPr>
          <p:cNvPr id="13" name="Obraz 12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r="12879"/>
          <a:stretch/>
        </p:blipFill>
        <p:spPr>
          <a:xfrm>
            <a:off x="6228184" y="4276111"/>
            <a:ext cx="2241804" cy="181718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75856" y="4748771"/>
            <a:ext cx="275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F</a:t>
            </a:r>
            <a:r>
              <a:rPr lang="pl-PL" sz="4000" dirty="0" smtClean="0"/>
              <a:t>otomontaż</a:t>
            </a:r>
            <a:endParaRPr lang="pl-PL" dirty="0"/>
          </a:p>
        </p:txBody>
      </p:sp>
      <p:pic>
        <p:nvPicPr>
          <p:cNvPr id="15" name="Obraz 14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58730"/>
            <a:ext cx="182789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Grafika komputerowa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276565" y="5587033"/>
            <a:ext cx="225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Kolaż</a:t>
            </a:r>
            <a:endParaRPr lang="pl-PL" dirty="0"/>
          </a:p>
        </p:txBody>
      </p:sp>
      <p:pic>
        <p:nvPicPr>
          <p:cNvPr id="3" name="Obraz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3" y="1304764"/>
            <a:ext cx="2778308" cy="3600400"/>
          </a:xfrm>
          <a:prstGeom prst="rect">
            <a:avLst/>
          </a:prstGeom>
        </p:spPr>
      </p:pic>
      <p:pic>
        <p:nvPicPr>
          <p:cNvPr id="5" name="Obraz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8" y="3356992"/>
            <a:ext cx="2430271" cy="3240361"/>
          </a:xfrm>
          <a:prstGeom prst="rect">
            <a:avLst/>
          </a:prstGeom>
        </p:spPr>
      </p:pic>
      <p:pic>
        <p:nvPicPr>
          <p:cNvPr id="7" name="Obraz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04" y="2459646"/>
            <a:ext cx="3067002" cy="31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Grafika komputerowa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0696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Grafika rastrowa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2" y="2007396"/>
            <a:ext cx="4038600" cy="3221804"/>
          </a:xfrm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4283968" y="1988840"/>
            <a:ext cx="4402832" cy="334096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obrazy są zapisywane </a:t>
            </a:r>
            <a:br>
              <a:rPr lang="pl-PL" sz="2400" dirty="0" smtClean="0"/>
            </a:br>
            <a:r>
              <a:rPr lang="pl-PL" sz="2400" dirty="0" smtClean="0"/>
              <a:t>przy </a:t>
            </a:r>
            <a:r>
              <a:rPr lang="pl-PL" sz="2400" dirty="0"/>
              <a:t>wykorzystaniu pikseli ułożonych w rzędy i </a:t>
            </a:r>
            <a:r>
              <a:rPr lang="pl-PL" sz="2400" dirty="0" smtClean="0"/>
              <a:t>kolumny (bitmapa)</a:t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 smtClean="0"/>
              <a:t>zwiększenie </a:t>
            </a:r>
            <a:r>
              <a:rPr lang="pl-PL" sz="2400" dirty="0"/>
              <a:t>mapy bitowej powoduje, że </a:t>
            </a:r>
            <a:r>
              <a:rPr lang="pl-PL" sz="2400" dirty="0" smtClean="0"/>
              <a:t>krawędzie </a:t>
            </a:r>
            <a:r>
              <a:rPr lang="pl-PL" sz="2400" dirty="0"/>
              <a:t>stają się </a:t>
            </a:r>
            <a:r>
              <a:rPr lang="pl-PL" sz="2400" dirty="0" smtClean="0"/>
              <a:t>postrzępione </a:t>
            </a:r>
          </a:p>
        </p:txBody>
      </p:sp>
      <p:sp>
        <p:nvSpPr>
          <p:cNvPr id="11" name="Strzałka w prawo 10">
            <a:hlinkClick r:id="rId3" action="ppaction://hlinkfile"/>
          </p:cNvPr>
          <p:cNvSpPr/>
          <p:nvPr/>
        </p:nvSpPr>
        <p:spPr>
          <a:xfrm>
            <a:off x="6984268" y="4797152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>
            <a:hlinkClick r:id="rId4" action="ppaction://hlinkfile"/>
          </p:cNvPr>
          <p:cNvSpPr/>
          <p:nvPr/>
        </p:nvSpPr>
        <p:spPr>
          <a:xfrm>
            <a:off x="7571679" y="4798640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Grafika rastrowa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2279"/>
            <a:ext cx="4038600" cy="3221804"/>
          </a:xfrm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formaty:</a:t>
            </a:r>
          </a:p>
          <a:p>
            <a:pPr lvl="1"/>
            <a:r>
              <a:rPr lang="pl-PL" dirty="0" smtClean="0"/>
              <a:t>JPG</a:t>
            </a:r>
          </a:p>
          <a:p>
            <a:pPr lvl="2"/>
            <a:r>
              <a:rPr lang="pl-PL" dirty="0" smtClean="0"/>
              <a:t>kompresja stratna</a:t>
            </a:r>
          </a:p>
          <a:p>
            <a:pPr lvl="1"/>
            <a:r>
              <a:rPr lang="pl-PL" dirty="0" smtClean="0"/>
              <a:t>GIF, PNG </a:t>
            </a:r>
          </a:p>
          <a:p>
            <a:pPr lvl="2"/>
            <a:r>
              <a:rPr lang="pl-PL" dirty="0" smtClean="0"/>
              <a:t>kompresja bezstratna</a:t>
            </a:r>
          </a:p>
          <a:p>
            <a:pPr lvl="2"/>
            <a:r>
              <a:rPr lang="pl-PL" dirty="0" smtClean="0"/>
              <a:t>przezroczystość</a:t>
            </a:r>
          </a:p>
          <a:p>
            <a:r>
              <a:rPr lang="pl-PL" dirty="0" smtClean="0"/>
              <a:t>programy:</a:t>
            </a:r>
          </a:p>
          <a:p>
            <a:pPr lvl="1"/>
            <a:r>
              <a:rPr lang="pl-PL" dirty="0" smtClean="0"/>
              <a:t>GIMP</a:t>
            </a:r>
          </a:p>
          <a:p>
            <a:pPr lvl="1"/>
            <a:r>
              <a:rPr lang="pl-PL" dirty="0" err="1" smtClean="0"/>
              <a:t>PhotoShop</a:t>
            </a:r>
            <a:endParaRPr lang="pl-PL" dirty="0"/>
          </a:p>
        </p:txBody>
      </p:sp>
      <p:sp>
        <p:nvSpPr>
          <p:cNvPr id="11" name="Strzałka w prawo 10">
            <a:hlinkClick r:id="rId3"/>
          </p:cNvPr>
          <p:cNvSpPr/>
          <p:nvPr/>
        </p:nvSpPr>
        <p:spPr>
          <a:xfrm>
            <a:off x="7592658" y="3861048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>
            <a:hlinkClick r:id="rId4" action="ppaction://hlinkfile"/>
          </p:cNvPr>
          <p:cNvSpPr/>
          <p:nvPr/>
        </p:nvSpPr>
        <p:spPr>
          <a:xfrm>
            <a:off x="7874012" y="2661253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0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Grafika wektorowa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obraz jest zapisany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postaci figur geometrycznych opisanych wzorami </a:t>
            </a:r>
            <a:r>
              <a:rPr lang="pl-PL" dirty="0" smtClean="0"/>
              <a:t>matematycznymi</a:t>
            </a:r>
          </a:p>
          <a:p>
            <a:r>
              <a:rPr lang="pl-PL" dirty="0"/>
              <a:t>można dowolnie skalować </a:t>
            </a:r>
            <a:r>
              <a:rPr lang="pl-PL" dirty="0" smtClean="0"/>
              <a:t>obraz</a:t>
            </a:r>
            <a:br>
              <a:rPr lang="pl-PL" dirty="0" smtClean="0"/>
            </a:br>
            <a:r>
              <a:rPr lang="pl-PL" dirty="0" smtClean="0"/>
              <a:t>bez </a:t>
            </a:r>
            <a:r>
              <a:rPr lang="pl-PL" dirty="0"/>
              <a:t>utraty jego </a:t>
            </a:r>
            <a:r>
              <a:rPr lang="pl-PL" dirty="0" smtClean="0"/>
              <a:t>jakości</a:t>
            </a:r>
          </a:p>
          <a:p>
            <a:endParaRPr lang="pl-PL" dirty="0"/>
          </a:p>
        </p:txBody>
      </p:sp>
      <p:sp>
        <p:nvSpPr>
          <p:cNvPr id="13" name="Strzałka w prawo 12">
            <a:hlinkClick r:id="rId2" action="ppaction://hlinkfile"/>
          </p:cNvPr>
          <p:cNvSpPr/>
          <p:nvPr/>
        </p:nvSpPr>
        <p:spPr>
          <a:xfrm>
            <a:off x="7790680" y="3501008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1853"/>
            <a:ext cx="4038600" cy="4082657"/>
          </a:xfrm>
        </p:spPr>
      </p:pic>
      <p:sp>
        <p:nvSpPr>
          <p:cNvPr id="12" name="Strzałka w prawo 11">
            <a:hlinkClick r:id="rId4" action="ppaction://hlinkfile"/>
          </p:cNvPr>
          <p:cNvSpPr/>
          <p:nvPr/>
        </p:nvSpPr>
        <p:spPr>
          <a:xfrm>
            <a:off x="7776356" y="4437112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>
            <a:hlinkClick r:id="rId5" action="ppaction://hlinkfile"/>
          </p:cNvPr>
          <p:cNvSpPr/>
          <p:nvPr/>
        </p:nvSpPr>
        <p:spPr>
          <a:xfrm>
            <a:off x="8460432" y="4437112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2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Grafika wektorowa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038600" cy="348498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formaty:</a:t>
            </a:r>
          </a:p>
          <a:p>
            <a:pPr lvl="1"/>
            <a:r>
              <a:rPr lang="pl-PL" dirty="0" smtClean="0"/>
              <a:t>SVG</a:t>
            </a:r>
          </a:p>
          <a:p>
            <a:pPr lvl="1"/>
            <a:r>
              <a:rPr lang="pl-PL" dirty="0" smtClean="0"/>
              <a:t>CDR</a:t>
            </a:r>
          </a:p>
          <a:p>
            <a:pPr lvl="1"/>
            <a:r>
              <a:rPr lang="pl-PL" dirty="0" smtClean="0"/>
              <a:t>PDF</a:t>
            </a:r>
          </a:p>
          <a:p>
            <a:pPr lvl="1"/>
            <a:endParaRPr lang="pl-PL" dirty="0" smtClean="0"/>
          </a:p>
          <a:p>
            <a:r>
              <a:rPr lang="pl-PL" dirty="0" smtClean="0"/>
              <a:t>programy:</a:t>
            </a:r>
          </a:p>
          <a:p>
            <a:pPr lvl="1"/>
            <a:r>
              <a:rPr lang="pl-PL" dirty="0" err="1" smtClean="0"/>
              <a:t>InkScape</a:t>
            </a:r>
            <a:endParaRPr lang="pl-PL" dirty="0" smtClean="0"/>
          </a:p>
          <a:p>
            <a:pPr lvl="1"/>
            <a:r>
              <a:rPr lang="pl-PL" dirty="0" err="1" smtClean="0"/>
              <a:t>CorelDRAW</a:t>
            </a:r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1853"/>
            <a:ext cx="4038600" cy="4082657"/>
          </a:xfrm>
        </p:spPr>
      </p:pic>
    </p:spTree>
    <p:extLst>
      <p:ext uri="{BB962C8B-B14F-4D97-AF65-F5344CB8AC3E}">
        <p14:creationId xmlns:p14="http://schemas.microsoft.com/office/powerpoint/2010/main" val="3043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Grafika komputerowa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b="1" u="sng" dirty="0" smtClean="0"/>
              <a:t>Kolory</a:t>
            </a:r>
          </a:p>
          <a:p>
            <a:r>
              <a:rPr lang="pl-PL" sz="1800" b="1" dirty="0" smtClean="0"/>
              <a:t>Model RGB</a:t>
            </a:r>
          </a:p>
          <a:p>
            <a:pPr lvl="1"/>
            <a:r>
              <a:rPr lang="pl-PL" sz="1400" dirty="0" smtClean="0"/>
              <a:t>odzwierciedlający działanie świateł</a:t>
            </a:r>
          </a:p>
          <a:p>
            <a:pPr lvl="1"/>
            <a:r>
              <a:rPr lang="pl-PL" sz="1400" dirty="0" smtClean="0"/>
              <a:t>barwa opisywana jest przez intensywności każdej z barw podstawowych </a:t>
            </a:r>
            <a:br>
              <a:rPr lang="pl-PL" sz="1400" dirty="0" smtClean="0"/>
            </a:br>
            <a:r>
              <a:rPr lang="pl-PL" sz="1400" b="1" dirty="0" smtClean="0"/>
              <a:t>R</a:t>
            </a:r>
            <a:r>
              <a:rPr lang="pl-PL" sz="1400" dirty="0" smtClean="0"/>
              <a:t>-</a:t>
            </a:r>
            <a:r>
              <a:rPr lang="pl-PL" sz="1400" dirty="0" err="1" smtClean="0"/>
              <a:t>ed</a:t>
            </a:r>
            <a:r>
              <a:rPr lang="pl-PL" sz="1400" dirty="0" smtClean="0"/>
              <a:t>, </a:t>
            </a:r>
            <a:r>
              <a:rPr lang="pl-PL" sz="1400" b="1" dirty="0" smtClean="0"/>
              <a:t>G</a:t>
            </a:r>
            <a:r>
              <a:rPr lang="pl-PL" sz="1400" dirty="0" smtClean="0"/>
              <a:t>-</a:t>
            </a:r>
            <a:r>
              <a:rPr lang="pl-PL" sz="1400" dirty="0" err="1" smtClean="0"/>
              <a:t>reen</a:t>
            </a:r>
            <a:r>
              <a:rPr lang="pl-PL" sz="1400" dirty="0" smtClean="0"/>
              <a:t>, </a:t>
            </a:r>
            <a:r>
              <a:rPr lang="pl-PL" sz="1400" b="1" dirty="0" smtClean="0"/>
              <a:t>B</a:t>
            </a:r>
            <a:r>
              <a:rPr lang="pl-PL" sz="1400" dirty="0" smtClean="0"/>
              <a:t>-</a:t>
            </a:r>
            <a:r>
              <a:rPr lang="pl-PL" sz="1400" dirty="0" err="1" smtClean="0"/>
              <a:t>lue</a:t>
            </a:r>
            <a:endParaRPr lang="pl-PL" sz="1400" dirty="0" smtClean="0"/>
          </a:p>
          <a:p>
            <a:pPr lvl="1"/>
            <a:r>
              <a:rPr lang="pl-PL" sz="1400" dirty="0" smtClean="0"/>
              <a:t>ukierunkowany na sprzęt wyświetlający: rzutnik, monitor</a:t>
            </a:r>
          </a:p>
          <a:p>
            <a:r>
              <a:rPr lang="pl-PL" sz="1800" b="1" dirty="0" smtClean="0"/>
              <a:t>Model CMYK</a:t>
            </a:r>
          </a:p>
          <a:p>
            <a:pPr lvl="1"/>
            <a:r>
              <a:rPr lang="pl-PL" sz="1400" dirty="0" smtClean="0"/>
              <a:t>barwa powstaje w wyniku mieszania kolorów: C (</a:t>
            </a:r>
            <a:r>
              <a:rPr lang="pl-PL" sz="1400" b="1" dirty="0" err="1" smtClean="0">
                <a:solidFill>
                  <a:srgbClr val="00FFFF"/>
                </a:solidFill>
              </a:rPr>
              <a:t>Cyan</a:t>
            </a:r>
            <a:r>
              <a:rPr lang="pl-PL" sz="1400" b="1" dirty="0" smtClean="0">
                <a:solidFill>
                  <a:srgbClr val="00FFFF"/>
                </a:solidFill>
              </a:rPr>
              <a:t> – zielono-niebieska</a:t>
            </a:r>
            <a:r>
              <a:rPr lang="pl-PL" sz="1400" dirty="0" smtClean="0"/>
              <a:t>), M (</a:t>
            </a:r>
            <a:r>
              <a:rPr lang="pl-PL" sz="1400" b="1" dirty="0" smtClean="0">
                <a:solidFill>
                  <a:srgbClr val="FF3399"/>
                </a:solidFill>
              </a:rPr>
              <a:t>Magenta – purpurowa</a:t>
            </a:r>
            <a:r>
              <a:rPr lang="pl-PL" sz="1400" dirty="0" smtClean="0"/>
              <a:t>), Y (</a:t>
            </a:r>
            <a:r>
              <a:rPr lang="pl-PL" sz="1400" b="1" dirty="0" err="1" smtClean="0">
                <a:solidFill>
                  <a:srgbClr val="FFFF00"/>
                </a:solidFill>
              </a:rPr>
              <a:t>Yellow</a:t>
            </a:r>
            <a:r>
              <a:rPr lang="pl-PL" sz="1400" b="1" dirty="0" smtClean="0">
                <a:solidFill>
                  <a:srgbClr val="FFFF00"/>
                </a:solidFill>
              </a:rPr>
              <a:t> – żółta</a:t>
            </a:r>
            <a:r>
              <a:rPr lang="pl-PL" sz="1400" dirty="0" smtClean="0"/>
              <a:t>)</a:t>
            </a:r>
          </a:p>
          <a:p>
            <a:pPr lvl="1"/>
            <a:r>
              <a:rPr lang="pl-PL" sz="1400" dirty="0" smtClean="0"/>
              <a:t>czwarta barwa podstawowa K (</a:t>
            </a:r>
            <a:r>
              <a:rPr lang="pl-PL" sz="1400" b="1" dirty="0" err="1" smtClean="0"/>
              <a:t>blacK</a:t>
            </a:r>
            <a:r>
              <a:rPr lang="pl-PL" sz="1400" dirty="0" smtClean="0"/>
              <a:t> – </a:t>
            </a:r>
            <a:r>
              <a:rPr lang="pl-PL" sz="1400" b="1" dirty="0" smtClean="0"/>
              <a:t>czarna</a:t>
            </a:r>
            <a:r>
              <a:rPr lang="pl-PL" sz="1400" dirty="0" smtClean="0"/>
              <a:t>)</a:t>
            </a:r>
          </a:p>
          <a:p>
            <a:pPr lvl="1"/>
            <a:r>
              <a:rPr lang="pl-PL" sz="1400" dirty="0" smtClean="0"/>
              <a:t>został opracowany dla potrzeb poligrafii</a:t>
            </a:r>
            <a:endParaRPr lang="pl-PL" sz="14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2418"/>
            <a:ext cx="4038600" cy="4421526"/>
          </a:xfrm>
        </p:spPr>
      </p:pic>
    </p:spTree>
    <p:extLst>
      <p:ext uri="{BB962C8B-B14F-4D97-AF65-F5344CB8AC3E}">
        <p14:creationId xmlns:p14="http://schemas.microsoft.com/office/powerpoint/2010/main" val="24624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Grafika komputerowa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611560" y="2132856"/>
            <a:ext cx="3888432" cy="3384376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 smtClean="0"/>
              <a:t>Rozdzielczość</a:t>
            </a:r>
          </a:p>
          <a:p>
            <a:pPr lvl="1"/>
            <a:r>
              <a:rPr lang="pl-PL" sz="2800" dirty="0" smtClean="0"/>
              <a:t>DPI</a:t>
            </a:r>
          </a:p>
          <a:p>
            <a:pPr lvl="1"/>
            <a:r>
              <a:rPr lang="pl-PL" sz="2800" dirty="0" smtClean="0"/>
              <a:t>PPI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3200" dirty="0" smtClean="0"/>
              <a:t>Rozmiar </a:t>
            </a:r>
            <a:r>
              <a:rPr lang="pl-PL" sz="3200" dirty="0" smtClean="0"/>
              <a:t>obrazka</a:t>
            </a:r>
            <a:br>
              <a:rPr lang="pl-PL" sz="3200" dirty="0" smtClean="0"/>
            </a:br>
            <a:endParaRPr lang="pl-PL" sz="3200" dirty="0" smtClean="0"/>
          </a:p>
          <a:p>
            <a:r>
              <a:rPr lang="pl-PL" sz="3200" dirty="0" smtClean="0"/>
              <a:t>Właściwości obrazka</a:t>
            </a:r>
          </a:p>
          <a:p>
            <a:pPr lvl="1"/>
            <a:endParaRPr lang="pl-PL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3908"/>
            <a:ext cx="2880320" cy="5359902"/>
          </a:xfrm>
        </p:spPr>
      </p:pic>
      <p:sp>
        <p:nvSpPr>
          <p:cNvPr id="5" name="Strzałka w prawo 4">
            <a:hlinkClick r:id="rId3" action="ppaction://hlinkfile"/>
          </p:cNvPr>
          <p:cNvSpPr/>
          <p:nvPr/>
        </p:nvSpPr>
        <p:spPr>
          <a:xfrm>
            <a:off x="1115616" y="5301208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`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52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Grafika komputerowa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038600" cy="3773016"/>
          </a:xfrm>
        </p:spPr>
        <p:txBody>
          <a:bodyPr/>
          <a:lstStyle/>
          <a:p>
            <a:r>
              <a:rPr lang="pl-PL" dirty="0" smtClean="0"/>
              <a:t>Podstawowe przekształcenia obrazu:</a:t>
            </a:r>
          </a:p>
          <a:p>
            <a:pPr lvl="1"/>
            <a:r>
              <a:rPr lang="pl-PL" dirty="0" smtClean="0"/>
              <a:t>ostrości</a:t>
            </a:r>
          </a:p>
          <a:p>
            <a:pPr lvl="1"/>
            <a:r>
              <a:rPr lang="pl-PL" dirty="0" smtClean="0"/>
              <a:t>jasności</a:t>
            </a:r>
          </a:p>
          <a:p>
            <a:pPr lvl="1"/>
            <a:r>
              <a:rPr lang="pl-PL" dirty="0" smtClean="0"/>
              <a:t>kontrastu</a:t>
            </a:r>
          </a:p>
          <a:p>
            <a:pPr lvl="1"/>
            <a:r>
              <a:rPr lang="pl-PL" dirty="0" smtClean="0"/>
              <a:t>nasycenia</a:t>
            </a:r>
          </a:p>
          <a:p>
            <a:pPr lvl="1"/>
            <a:r>
              <a:rPr lang="pl-PL" dirty="0" smtClean="0"/>
              <a:t>skalowanie</a:t>
            </a:r>
          </a:p>
          <a:p>
            <a:pPr lvl="1"/>
            <a:r>
              <a:rPr lang="pl-PL" dirty="0" smtClean="0"/>
              <a:t>kadrowanie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0" name="Strzałka w prawo 9">
            <a:hlinkClick r:id="rId3" action="ppaction://hlinkfile"/>
          </p:cNvPr>
          <p:cNvSpPr/>
          <p:nvPr/>
        </p:nvSpPr>
        <p:spPr>
          <a:xfrm>
            <a:off x="7092280" y="2132856"/>
            <a:ext cx="396044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`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44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90</Words>
  <Application>Microsoft Office PowerPoint</Application>
  <PresentationFormat>Pokaz na ekranie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Grafika komputerowa</vt:lpstr>
      <vt:lpstr>Grafika komputerowa</vt:lpstr>
      <vt:lpstr>Grafika rastrowa</vt:lpstr>
      <vt:lpstr>Grafika rastrowa</vt:lpstr>
      <vt:lpstr>Grafika wektorowa</vt:lpstr>
      <vt:lpstr>Grafika wektorowa</vt:lpstr>
      <vt:lpstr>Grafika komputerowa</vt:lpstr>
      <vt:lpstr>Grafika komputerowa</vt:lpstr>
      <vt:lpstr>Grafika komputerowa</vt:lpstr>
      <vt:lpstr>Grafika komputerowa</vt:lpstr>
      <vt:lpstr>Grafika komputerowa</vt:lpstr>
      <vt:lpstr>Grafika komputerowa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komputerowa</dc:title>
  <dc:creator>Agnieszka</dc:creator>
  <cp:lastModifiedBy>Agnieszka</cp:lastModifiedBy>
  <cp:revision>23</cp:revision>
  <dcterms:created xsi:type="dcterms:W3CDTF">2016-04-25T23:00:00Z</dcterms:created>
  <dcterms:modified xsi:type="dcterms:W3CDTF">2016-04-27T04:25:54Z</dcterms:modified>
</cp:coreProperties>
</file>